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6" r:id="rId11"/>
    <p:sldId id="265" r:id="rId12"/>
    <p:sldId id="267" r:id="rId13"/>
    <p:sldId id="268" r:id="rId14"/>
    <p:sldId id="271" r:id="rId15"/>
    <p:sldId id="272" r:id="rId16"/>
    <p:sldId id="273" r:id="rId17"/>
    <p:sldId id="269" r:id="rId18"/>
    <p:sldId id="270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04"/>
    <p:restoredTop sz="94761"/>
  </p:normalViewPr>
  <p:slideViewPr>
    <p:cSldViewPr snapToGrid="0" snapToObjects="1">
      <p:cViewPr varScale="1">
        <p:scale>
          <a:sx n="161" d="100"/>
          <a:sy n="161" d="100"/>
        </p:scale>
        <p:origin x="79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802599-AF84-544D-8B62-70B89ED92D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DCB101-F3C4-6242-96B9-FC1F07F62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4322E-C97F-4D4E-96B2-26D62161F0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9FAC285-2AD4-DE4F-A5FC-5D012B0C8B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942E9C-8CBD-B84D-A00F-19C08C3864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709134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45CFED-F36D-2A44-9836-BDFBA6F4F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7750C1-68D1-904C-A8E7-55F19E5E5A4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4BEB0B-1CF4-C446-9931-A7D424BBA5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D91BED-BB2C-8C4B-A501-205562B88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A08EFA-F1E5-9B4B-AADE-CF29C29C99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0891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F495A8-577F-0248-8EA7-02DEDE62C9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B88F50-6F34-7340-9655-011E05F0577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0FF0650-5919-D740-889B-0ABFD5F4A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389BC7-F119-9546-A938-0FCC5CD0E1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62348A-279F-2849-ACD7-42F1C4EFB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5365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8899B2-6C18-7944-A33A-411403175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D3D5DF-6495-3C48-9E30-4D63B44E9F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AAB341-6858-E342-9823-9C6A960AFF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B10667-D91F-FE4B-B754-CCDFA4FD4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82A130-C4D0-AF4B-8870-25F236781A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1313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24194-DA9B-3C45-B3FA-29F4E24A00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1AAA8D-C89F-754A-BD3B-AF763C076E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7E828-FA0A-BC45-9806-AE4617DA4E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62C1E2-A569-4940-91AB-C8FCA7BAFE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94D11-1FA0-A449-887E-1F4C41698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67311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45D53-8BC7-6245-BB42-295A350E45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ACC6C3-A607-904B-9FBC-478EA6D3032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CD4F12-0B1E-5C45-9DEA-D679F9DBC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31BAC0-0690-174C-B3A2-89B422156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1CEC31-D759-D342-8926-99B847023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6AF53D4-2895-2549-B6B4-90E28EFA8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246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1D97BD-763B-C94D-B5C4-C7581960BD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A3DDD4-D0CF-2B40-A53C-FC40D01B15B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95F7DD-DEE8-3745-AD28-87DDD6C93E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74341-EDB8-C440-B7D2-0E691B98DB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C36650B-834C-0A4C-BFF2-FFB436DEC8B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0043314-B857-C446-A1FB-9C2E05A5B5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3110ACE-170F-384E-8C34-B1A89181B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4203016-56BA-8746-B165-9752065A7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6332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F83F7C-6629-CD40-BF45-A16D656241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DC2DB9-9DAF-554D-B198-4AD0BE339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253B097-1F36-1342-9074-CE8AF6B345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56B857-20D4-6941-B638-1FDCF0B15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68474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DAF8AE8-7A25-1C4D-A562-A94B6F6210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007B8B9-3C1D-AF46-8195-014A45A256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F1B050-5A70-764C-ADF3-1AAC2370EE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6819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90EE0-6BCF-5E40-8A79-55D05713BF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52C18A-3151-E741-BA12-7C9D571F97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36B38CF-0B02-FE41-B643-0529712F92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1F5A5C-6B35-2A4F-BBA0-5A2BBDFF0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36E41A-31CF-214A-8D59-B46E7F4137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364DC4-DD3F-3B4C-85A7-80EB72A97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323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BA393-8010-A74A-9EC2-E03ED38F5F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FF9B07-AEEA-344E-8BD3-BF3FAE3F15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74AB61-6A83-CE48-A808-0038313AB6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B875BC7-2161-4748-A95A-7208964857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C02FA-8DD3-4341-A59E-810CB71F0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2643FB-F222-0640-A012-3513C36AED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6469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9C9E041-61BA-9142-96A3-F19D84C34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756BF8-DDCF-D94B-AB88-1AC64CA33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361A42-D2B1-9145-A6E0-CDE642F822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68FB4F-E6FC-B24B-BEEA-066DE809E47F}" type="datetimeFigureOut">
              <a:rPr lang="en-US" smtClean="0"/>
              <a:t>6/9/21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95D38C-A853-5142-908F-69B1D75B39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7B951F-8D2F-2143-8F74-9B3AE542389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864630-3BC5-3146-AC07-4CF716FFF37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0209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doi.org/10.1038/nature13996" TargetMode="External"/><Relationship Id="rId2" Type="http://schemas.openxmlformats.org/officeDocument/2006/relationships/hyperlink" Target="http://doi.org/10.1016/j.devcel.2016.07.025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doi.org/10.1101/gr.114595.110" TargetMode="External"/><Relationship Id="rId4" Type="http://schemas.openxmlformats.org/officeDocument/2006/relationships/hyperlink" Target="http://doi.org/10.1242/dev.02185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903A6A-A12D-A447-8EF3-1484B26FC42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King and Williams et al.,</a:t>
            </a:r>
            <a:br>
              <a:rPr lang="en-US" dirty="0"/>
            </a:br>
            <a:r>
              <a:rPr lang="en-US" dirty="0"/>
              <a:t>Figure 3. Intestine expression filtering</a:t>
            </a:r>
          </a:p>
        </p:txBody>
      </p:sp>
    </p:spTree>
    <p:extLst>
      <p:ext uri="{BB962C8B-B14F-4D97-AF65-F5344CB8AC3E}">
        <p14:creationId xmlns:p14="http://schemas.microsoft.com/office/powerpoint/2010/main" val="21736165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B6AA-9D95-4A4E-B33C-DC1F08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3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80EAD0E-3F99-FF4F-AA56-FD1631AC0589}"/>
              </a:ext>
            </a:extLst>
          </p:cNvPr>
          <p:cNvGraphicFramePr>
            <a:graphicFrameLocks noGrp="1"/>
          </p:cNvGraphicFramePr>
          <p:nvPr/>
        </p:nvGraphicFramePr>
        <p:xfrm>
          <a:off x="1803747" y="1803748"/>
          <a:ext cx="7903922" cy="4757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014">
                  <a:extLst>
                    <a:ext uri="{9D8B030D-6E8A-4147-A177-3AD203B41FA5}">
                      <a16:colId xmlns:a16="http://schemas.microsoft.com/office/drawing/2014/main" val="513161302"/>
                    </a:ext>
                  </a:extLst>
                </a:gridCol>
                <a:gridCol w="1023656">
                  <a:extLst>
                    <a:ext uri="{9D8B030D-6E8A-4147-A177-3AD203B41FA5}">
                      <a16:colId xmlns:a16="http://schemas.microsoft.com/office/drawing/2014/main" val="4149050482"/>
                    </a:ext>
                  </a:extLst>
                </a:gridCol>
                <a:gridCol w="2826626">
                  <a:extLst>
                    <a:ext uri="{9D8B030D-6E8A-4147-A177-3AD203B41FA5}">
                      <a16:colId xmlns:a16="http://schemas.microsoft.com/office/drawing/2014/main" val="3066280681"/>
                    </a:ext>
                  </a:extLst>
                </a:gridCol>
                <a:gridCol w="2826626">
                  <a:extLst>
                    <a:ext uri="{9D8B030D-6E8A-4147-A177-3AD203B41FA5}">
                      <a16:colId xmlns:a16="http://schemas.microsoft.com/office/drawing/2014/main" val="641291352"/>
                    </a:ext>
                  </a:extLst>
                </a:gridCol>
              </a:tblGrid>
              <a:tr h="297722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genes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465490"/>
                  </a:ext>
                </a:extLst>
              </a:tr>
              <a:tr h="1190889">
                <a:tc>
                  <a:txBody>
                    <a:bodyPr/>
                    <a:lstStyle/>
                    <a:p>
                      <a:r>
                        <a:rPr lang="en-US" dirty="0" err="1"/>
                        <a:t>Tintori</a:t>
                      </a:r>
                      <a:r>
                        <a:rPr lang="en-US" dirty="0"/>
                        <a:t> et al., 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Early Embryo (2Ep cell)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Log2(FC) &gt; 8,</a:t>
                      </a:r>
                    </a:p>
                    <a:p>
                      <a:r>
                        <a:rPr lang="en-US" dirty="0"/>
                        <a:t>p adj &lt; 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70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0004"/>
                  </a:ext>
                </a:extLst>
              </a:tr>
              <a:tr h="967597">
                <a:tc>
                  <a:txBody>
                    <a:bodyPr/>
                    <a:lstStyle/>
                    <a:p>
                      <a:r>
                        <a:rPr lang="en-US" dirty="0" err="1"/>
                        <a:t>Hashimshony</a:t>
                      </a:r>
                      <a:r>
                        <a:rPr lang="en-US" dirty="0"/>
                        <a:t> et al.,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 in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332005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Pauli et al., 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Percentile &gt; 0.9, p-value &lt; 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83035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 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8x,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406684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6x,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174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45803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8A29B5-53AE-AC44-86FC-F0E38D012D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3: </a:t>
            </a:r>
            <a:r>
              <a:rPr lang="en-US" dirty="0" err="1"/>
              <a:t>smFISH</a:t>
            </a:r>
            <a:r>
              <a:rPr lang="en-US" dirty="0"/>
              <a:t> Genes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621048F-4FBA-314E-B934-29ABDA1E32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800" y="1841500"/>
            <a:ext cx="11074400" cy="3175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EFF79BC-427D-1C48-89EE-6E84D3BC5D2E}"/>
              </a:ext>
            </a:extLst>
          </p:cNvPr>
          <p:cNvSpPr txBox="1"/>
          <p:nvPr/>
        </p:nvSpPr>
        <p:spPr>
          <a:xfrm>
            <a:off x="3615357" y="5373666"/>
            <a:ext cx="59198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Filtering 2 removes aat-6, pgp-1, M88.4, bcl-11 and T25D10.4</a:t>
            </a:r>
          </a:p>
        </p:txBody>
      </p:sp>
    </p:spTree>
    <p:extLst>
      <p:ext uri="{BB962C8B-B14F-4D97-AF65-F5344CB8AC3E}">
        <p14:creationId xmlns:p14="http://schemas.microsoft.com/office/powerpoint/2010/main" val="10869853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B61F-7C8C-5542-8FFF-2E2D2F7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3 downstream analysis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F0B69E-1D79-CB4F-8F48-DC9068044487}"/>
              </a:ext>
            </a:extLst>
          </p:cNvPr>
          <p:cNvSpPr/>
          <p:nvPr/>
        </p:nvSpPr>
        <p:spPr>
          <a:xfrm>
            <a:off x="1204450" y="1913281"/>
            <a:ext cx="2868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Time-resolved RNA heatmap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E8C7B-A7CF-8B4F-A7BF-AA54FDB60531}"/>
              </a:ext>
            </a:extLst>
          </p:cNvPr>
          <p:cNvSpPr/>
          <p:nvPr/>
        </p:nvSpPr>
        <p:spPr>
          <a:xfrm>
            <a:off x="7488534" y="1861292"/>
            <a:ext cx="255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ELT-2 binding mosaic plot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B5D9371-9CB1-2E44-97E4-4379CD7824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42" y="2376379"/>
            <a:ext cx="6805831" cy="422396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22DEF21-2DDB-0145-B6F5-1EB8020288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20205" y="2282613"/>
            <a:ext cx="5071795" cy="445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776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59865-8C8A-FF4C-9AE2-4254E942D5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210610: Changes to genes included in analysis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AAED153C-8587-1741-A7AC-A09E2F1B91AD}"/>
              </a:ext>
            </a:extLst>
          </p:cNvPr>
          <p:cNvSpPr/>
          <p:nvPr/>
        </p:nvSpPr>
        <p:spPr>
          <a:xfrm>
            <a:off x="6884126" y="2181496"/>
            <a:ext cx="3062288" cy="3062288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74ADF762-C482-9147-83F0-7729C961CC1A}"/>
              </a:ext>
            </a:extLst>
          </p:cNvPr>
          <p:cNvSpPr/>
          <p:nvPr/>
        </p:nvSpPr>
        <p:spPr>
          <a:xfrm>
            <a:off x="7734761" y="3882765"/>
            <a:ext cx="1361019" cy="1361019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D706F3F-4293-1E40-B735-A39024F79499}"/>
              </a:ext>
            </a:extLst>
          </p:cNvPr>
          <p:cNvSpPr/>
          <p:nvPr/>
        </p:nvSpPr>
        <p:spPr>
          <a:xfrm>
            <a:off x="8006045" y="4425333"/>
            <a:ext cx="818451" cy="818451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389947D-A2AF-6041-85C5-8DBDDCA67C3C}"/>
              </a:ext>
            </a:extLst>
          </p:cNvPr>
          <p:cNvCxnSpPr>
            <a:cxnSpLocks/>
            <a:stCxn id="4" idx="0"/>
            <a:endCxn id="10" idx="3"/>
          </p:cNvCxnSpPr>
          <p:nvPr/>
        </p:nvCxnSpPr>
        <p:spPr>
          <a:xfrm flipH="1">
            <a:off x="5758543" y="2181496"/>
            <a:ext cx="265672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6EA94A79-93CF-2143-A47C-0009F651D209}"/>
              </a:ext>
            </a:extLst>
          </p:cNvPr>
          <p:cNvSpPr/>
          <p:nvPr/>
        </p:nvSpPr>
        <p:spPr>
          <a:xfrm>
            <a:off x="1344706" y="1996830"/>
            <a:ext cx="441383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Time-resolved RNA-seq genes (19,918 genes)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895A3398-E540-1547-B8F5-3B103FB101B9}"/>
              </a:ext>
            </a:extLst>
          </p:cNvPr>
          <p:cNvSpPr/>
          <p:nvPr/>
        </p:nvSpPr>
        <p:spPr>
          <a:xfrm>
            <a:off x="1344706" y="3698099"/>
            <a:ext cx="392620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Intestine expressed genes (2,901 genes)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209E2E8-3E7E-1E42-9114-59A5A3A22996}"/>
              </a:ext>
            </a:extLst>
          </p:cNvPr>
          <p:cNvCxnSpPr>
            <a:cxnSpLocks/>
            <a:stCxn id="5" idx="0"/>
            <a:endCxn id="13" idx="3"/>
          </p:cNvCxnSpPr>
          <p:nvPr/>
        </p:nvCxnSpPr>
        <p:spPr>
          <a:xfrm flipH="1">
            <a:off x="5270909" y="3882765"/>
            <a:ext cx="3144362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13B84EAF-E59B-EE47-8C15-103485D95CA1}"/>
              </a:ext>
            </a:extLst>
          </p:cNvPr>
          <p:cNvSpPr/>
          <p:nvPr/>
        </p:nvSpPr>
        <p:spPr>
          <a:xfrm>
            <a:off x="1344706" y="4240667"/>
            <a:ext cx="53703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Genes with a single ELT-2 occupancy type (1,368 genes)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E33F0C3-1265-7B4E-972A-620CAD9B70C5}"/>
              </a:ext>
            </a:extLst>
          </p:cNvPr>
          <p:cNvCxnSpPr>
            <a:cxnSpLocks/>
            <a:stCxn id="6" idx="0"/>
            <a:endCxn id="17" idx="3"/>
          </p:cNvCxnSpPr>
          <p:nvPr/>
        </p:nvCxnSpPr>
        <p:spPr>
          <a:xfrm flipH="1">
            <a:off x="6715087" y="4425333"/>
            <a:ext cx="1700184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356539C0-ECAE-C744-977B-7A54249C6531}"/>
              </a:ext>
            </a:extLst>
          </p:cNvPr>
          <p:cNvSpPr/>
          <p:nvPr/>
        </p:nvSpPr>
        <p:spPr>
          <a:xfrm>
            <a:off x="8150987" y="4719898"/>
            <a:ext cx="523886" cy="52388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1C193205-5F30-3243-AFB7-18C67BFCEEDF}"/>
              </a:ext>
            </a:extLst>
          </p:cNvPr>
          <p:cNvSpPr/>
          <p:nvPr/>
        </p:nvSpPr>
        <p:spPr>
          <a:xfrm>
            <a:off x="1334308" y="4519301"/>
            <a:ext cx="4557152" cy="3660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Genes with 95% highest variance (1,212 genes)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FE3470A7-FF04-A947-B381-06392BF92A5D}"/>
              </a:ext>
            </a:extLst>
          </p:cNvPr>
          <p:cNvCxnSpPr>
            <a:cxnSpLocks/>
            <a:endCxn id="40" idx="3"/>
          </p:cNvCxnSpPr>
          <p:nvPr/>
        </p:nvCxnSpPr>
        <p:spPr>
          <a:xfrm flipH="1" flipV="1">
            <a:off x="5891460" y="4702332"/>
            <a:ext cx="2561020" cy="31927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00899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4AB543-1C21-0241-A33F-739B67239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Exploration of Time-resolved RNA data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78C487F-EB6C-8946-AE5F-584DB64833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084" y="2416628"/>
            <a:ext cx="5640916" cy="348125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D1DB949-A7B9-AD41-B497-6A53591042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416628"/>
            <a:ext cx="5640917" cy="348125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7D62DFE-019D-B941-A43B-43FF52F6A424}"/>
              </a:ext>
            </a:extLst>
          </p:cNvPr>
          <p:cNvSpPr/>
          <p:nvPr/>
        </p:nvSpPr>
        <p:spPr>
          <a:xfrm>
            <a:off x="6323542" y="5846542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Log10 transformation makes the expression values appear normally distributed.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0FA16EF-388A-E545-A555-793AC84C56FF}"/>
              </a:ext>
            </a:extLst>
          </p:cNvPr>
          <p:cNvSpPr/>
          <p:nvPr/>
        </p:nvSpPr>
        <p:spPr>
          <a:xfrm>
            <a:off x="227542" y="5846541"/>
            <a:ext cx="6096000" cy="92333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Above is the distribution of expression values for each gene in each sample (</a:t>
            </a:r>
            <a:r>
              <a:rPr lang="en-US" dirty="0" err="1">
                <a:solidFill>
                  <a:srgbClr val="FF0000"/>
                </a:solidFill>
              </a:rPr>
              <a:t>dcpm</a:t>
            </a:r>
            <a:r>
              <a:rPr lang="en-US" dirty="0">
                <a:solidFill>
                  <a:srgbClr val="FF0000"/>
                </a:solidFill>
              </a:rPr>
              <a:t>, depth of coverage per base per million reads). A majority are near zero.</a:t>
            </a:r>
          </a:p>
        </p:txBody>
      </p:sp>
    </p:spTree>
    <p:extLst>
      <p:ext uri="{BB962C8B-B14F-4D97-AF65-F5344CB8AC3E}">
        <p14:creationId xmlns:p14="http://schemas.microsoft.com/office/powerpoint/2010/main" val="62039802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B5D63A-9C3F-224A-89FE-FF358B7CC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Time resolved RNA: A majority of genes have a variance less than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CFC733-036B-BB4F-B9A5-22F090F220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99194" y="2040065"/>
            <a:ext cx="6369594" cy="393094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BF31F88-2A96-8C4A-B6C3-0FF257AE16C8}"/>
              </a:ext>
            </a:extLst>
          </p:cNvPr>
          <p:cNvSpPr txBox="1"/>
          <p:nvPr/>
        </p:nvSpPr>
        <p:spPr>
          <a:xfrm>
            <a:off x="1765663" y="5935964"/>
            <a:ext cx="261738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5% cutoff = 0.039</a:t>
            </a:r>
          </a:p>
          <a:p>
            <a:pPr algn="ctr"/>
            <a:r>
              <a:rPr lang="en-US" dirty="0">
                <a:solidFill>
                  <a:srgbClr val="FF0000"/>
                </a:solidFill>
              </a:rPr>
              <a:t>1368 genes -&gt; 1212 genes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BDF52CAC-BD32-1F41-850D-809BFF1DF7A6}"/>
              </a:ext>
            </a:extLst>
          </p:cNvPr>
          <p:cNvCxnSpPr/>
          <p:nvPr/>
        </p:nvCxnSpPr>
        <p:spPr>
          <a:xfrm flipV="1">
            <a:off x="2939142" y="5264332"/>
            <a:ext cx="0" cy="68469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28C65223-4A5D-744B-B718-63D12986F478}"/>
              </a:ext>
            </a:extLst>
          </p:cNvPr>
          <p:cNvSpPr txBox="1"/>
          <p:nvPr/>
        </p:nvSpPr>
        <p:spPr>
          <a:xfrm>
            <a:off x="8268788" y="2967335"/>
            <a:ext cx="3618412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Row-wise variances were calculated for each gene across the developmental time series.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Genes with the lowest 5% variance were removed from the next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Is 5% enough?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Should a hard cutoff be used instead, like 1?</a:t>
            </a:r>
          </a:p>
        </p:txBody>
      </p:sp>
    </p:spTree>
    <p:extLst>
      <p:ext uri="{BB962C8B-B14F-4D97-AF65-F5344CB8AC3E}">
        <p14:creationId xmlns:p14="http://schemas.microsoft.com/office/powerpoint/2010/main" val="42060020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12A373-AE26-944F-B1E6-CC5DE3BE38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Distribution of log transformed expression values for genes with highest 95% variance in all samples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A58777-B12D-F642-825D-0E12AD06D5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4284" y="1718961"/>
            <a:ext cx="5169516" cy="319033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9FF9B43-4604-B34B-A465-51E452F611DA}"/>
              </a:ext>
            </a:extLst>
          </p:cNvPr>
          <p:cNvSpPr txBox="1"/>
          <p:nvPr/>
        </p:nvSpPr>
        <p:spPr>
          <a:xfrm>
            <a:off x="6096000" y="5193251"/>
            <a:ext cx="5762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Doesn’t look that different than before removing lowest 5%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2B89A65-82A8-CF47-9CA3-84FF6D0CC852}"/>
              </a:ext>
            </a:extLst>
          </p:cNvPr>
          <p:cNvSpPr txBox="1"/>
          <p:nvPr/>
        </p:nvSpPr>
        <p:spPr>
          <a:xfrm>
            <a:off x="2976852" y="6123543"/>
            <a:ext cx="62382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These log transformed values are then scaled using a Z-score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8B25E5-17EC-4C4D-8435-EBBE287BF8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5083" y="1718961"/>
            <a:ext cx="5640917" cy="348125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3D46258-3145-CA4D-B7C6-790FCE2FE60B}"/>
              </a:ext>
            </a:extLst>
          </p:cNvPr>
          <p:cNvSpPr txBox="1"/>
          <p:nvPr/>
        </p:nvSpPr>
        <p:spPr>
          <a:xfrm>
            <a:off x="1908020" y="5193251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This is before the 5% cutoff</a:t>
            </a:r>
          </a:p>
        </p:txBody>
      </p:sp>
    </p:spTree>
    <p:extLst>
      <p:ext uri="{BB962C8B-B14F-4D97-AF65-F5344CB8AC3E}">
        <p14:creationId xmlns:p14="http://schemas.microsoft.com/office/powerpoint/2010/main" val="7074795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78B42A-5C76-9445-9C6B-41D7F8482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91090"/>
            <a:ext cx="10515599" cy="93268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210610 Data output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027D2CB-E2B5-984C-B64A-766517A3A3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04475" y="1358734"/>
            <a:ext cx="5744936" cy="45959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B39E969-8FB4-CB46-B2BA-98975DC9F88E}"/>
              </a:ext>
            </a:extLst>
          </p:cNvPr>
          <p:cNvSpPr txBox="1"/>
          <p:nvPr/>
        </p:nvSpPr>
        <p:spPr>
          <a:xfrm>
            <a:off x="604928" y="5770016"/>
            <a:ext cx="5160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Scree plot suggests two clusters now instead of three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A69F541-1ADE-344D-A333-CFF4F8DAB6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502" y="2213001"/>
            <a:ext cx="5473369" cy="3377851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0A0F05D-873A-E64E-B8F0-54736B11EEF7}"/>
              </a:ext>
            </a:extLst>
          </p:cNvPr>
          <p:cNvSpPr txBox="1"/>
          <p:nvPr/>
        </p:nvSpPr>
        <p:spPr>
          <a:xfrm>
            <a:off x="7121716" y="6089638"/>
            <a:ext cx="42882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Heatmap appears to have “embryonic” </a:t>
            </a:r>
            <a:r>
              <a:rPr lang="en-US">
                <a:solidFill>
                  <a:srgbClr val="FF0000"/>
                </a:solidFill>
              </a:rPr>
              <a:t>and </a:t>
            </a:r>
          </a:p>
          <a:p>
            <a:r>
              <a:rPr lang="en-US">
                <a:solidFill>
                  <a:srgbClr val="FF0000"/>
                </a:solidFill>
              </a:rPr>
              <a:t>“post-embryonic” clusters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2484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696EA-7B37-EB4C-84B8-24AA458E4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210610 Next steps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6665E-D6D7-B342-86B6-7EE254BFD1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Include additional intestine datasets:</a:t>
            </a:r>
          </a:p>
          <a:p>
            <a:pPr lvl="1"/>
            <a:r>
              <a:rPr lang="en-US" dirty="0" err="1"/>
              <a:t>Blaize</a:t>
            </a:r>
            <a:r>
              <a:rPr lang="en-US" dirty="0"/>
              <a:t> et al 2015, mixed stage PAT-seq, </a:t>
            </a:r>
            <a:r>
              <a:rPr lang="en-US" dirty="0" err="1"/>
              <a:t>Mangone</a:t>
            </a:r>
            <a:r>
              <a:rPr lang="en-US" dirty="0"/>
              <a:t> lab</a:t>
            </a:r>
          </a:p>
          <a:p>
            <a:pPr lvl="1"/>
            <a:r>
              <a:rPr lang="en-US" dirty="0" err="1"/>
              <a:t>Haenni</a:t>
            </a:r>
            <a:r>
              <a:rPr lang="en-US" dirty="0"/>
              <a:t> et al, mixed stage FANS</a:t>
            </a:r>
          </a:p>
          <a:p>
            <a:pPr lvl="1"/>
            <a:r>
              <a:rPr lang="en-US" dirty="0"/>
              <a:t>Cao et al 2017, L2 </a:t>
            </a:r>
            <a:r>
              <a:rPr lang="en-US" dirty="0" err="1"/>
              <a:t>sciRNA</a:t>
            </a:r>
            <a:r>
              <a:rPr lang="en-US" dirty="0"/>
              <a:t>-seq</a:t>
            </a:r>
          </a:p>
          <a:p>
            <a:pPr lvl="1"/>
            <a:r>
              <a:rPr lang="en-US" dirty="0"/>
              <a:t>Anything else?</a:t>
            </a:r>
          </a:p>
          <a:p>
            <a:r>
              <a:rPr lang="en-US" dirty="0"/>
              <a:t>Time-resolved gene expression analysis</a:t>
            </a:r>
          </a:p>
          <a:p>
            <a:pPr lvl="1"/>
            <a:r>
              <a:rPr lang="en-US" dirty="0"/>
              <a:t>0 to 1 row scaling of gene expression level instead of z score? This is what Max used in his paper</a:t>
            </a:r>
          </a:p>
          <a:p>
            <a:pPr lvl="1"/>
            <a:r>
              <a:rPr lang="en-US" dirty="0"/>
              <a:t>Variance cutoff? Makes more sense than a lowest percentage cutoff… </a:t>
            </a:r>
          </a:p>
          <a:p>
            <a:pPr lvl="2"/>
            <a:r>
              <a:rPr lang="en-US" dirty="0"/>
              <a:t>What is an acceptable cutoff value? </a:t>
            </a:r>
          </a:p>
          <a:p>
            <a:pPr lvl="2"/>
            <a:r>
              <a:rPr lang="en-US" dirty="0"/>
              <a:t>Should we even remove genes this way?</a:t>
            </a:r>
          </a:p>
          <a:p>
            <a:pPr lvl="1"/>
            <a:r>
              <a:rPr lang="en-US" dirty="0"/>
              <a:t>Minimum expression value (</a:t>
            </a:r>
            <a:r>
              <a:rPr lang="en-US" dirty="0" err="1"/>
              <a:t>dcpm</a:t>
            </a:r>
            <a:r>
              <a:rPr lang="en-US" dirty="0"/>
              <a:t>) cutoff? Max required gene </a:t>
            </a:r>
            <a:r>
              <a:rPr lang="en-US" dirty="0" err="1"/>
              <a:t>dcpm</a:t>
            </a:r>
            <a:r>
              <a:rPr lang="en-US" dirty="0"/>
              <a:t> &gt; 0.07 in at least one stage</a:t>
            </a:r>
          </a:p>
        </p:txBody>
      </p:sp>
    </p:spTree>
    <p:extLst>
      <p:ext uri="{BB962C8B-B14F-4D97-AF65-F5344CB8AC3E}">
        <p14:creationId xmlns:p14="http://schemas.microsoft.com/office/powerpoint/2010/main" val="13471323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4590A8A4-9262-8443-B6BB-F4817277ED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17505505"/>
              </p:ext>
            </p:extLst>
          </p:nvPr>
        </p:nvGraphicFramePr>
        <p:xfrm>
          <a:off x="215030" y="939453"/>
          <a:ext cx="11761940" cy="583368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3020">
                  <a:extLst>
                    <a:ext uri="{9D8B030D-6E8A-4147-A177-3AD203B41FA5}">
                      <a16:colId xmlns:a16="http://schemas.microsoft.com/office/drawing/2014/main" val="513161302"/>
                    </a:ext>
                  </a:extLst>
                </a:gridCol>
                <a:gridCol w="2129424">
                  <a:extLst>
                    <a:ext uri="{9D8B030D-6E8A-4147-A177-3AD203B41FA5}">
                      <a16:colId xmlns:a16="http://schemas.microsoft.com/office/drawing/2014/main" val="4149050482"/>
                    </a:ext>
                  </a:extLst>
                </a:gridCol>
                <a:gridCol w="2430050">
                  <a:extLst>
                    <a:ext uri="{9D8B030D-6E8A-4147-A177-3AD203B41FA5}">
                      <a16:colId xmlns:a16="http://schemas.microsoft.com/office/drawing/2014/main" val="3066280681"/>
                    </a:ext>
                  </a:extLst>
                </a:gridCol>
                <a:gridCol w="4246323">
                  <a:extLst>
                    <a:ext uri="{9D8B030D-6E8A-4147-A177-3AD203B41FA5}">
                      <a16:colId xmlns:a16="http://schemas.microsoft.com/office/drawing/2014/main" val="222353023"/>
                    </a:ext>
                  </a:extLst>
                </a:gridCol>
                <a:gridCol w="1503123">
                  <a:extLst>
                    <a:ext uri="{9D8B030D-6E8A-4147-A177-3AD203B41FA5}">
                      <a16:colId xmlns:a16="http://schemas.microsoft.com/office/drawing/2014/main" val="3120051267"/>
                    </a:ext>
                  </a:extLst>
                </a:gridCol>
              </a:tblGrid>
              <a:tr h="344152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DOI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Detail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Seq method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465490"/>
                  </a:ext>
                </a:extLst>
              </a:tr>
              <a:tr h="1064551">
                <a:tc>
                  <a:txBody>
                    <a:bodyPr/>
                    <a:lstStyle/>
                    <a:p>
                      <a:r>
                        <a:rPr lang="en-US" dirty="0" err="1"/>
                        <a:t>Tintori</a:t>
                      </a:r>
                      <a:r>
                        <a:rPr lang="en-US" dirty="0"/>
                        <a:t> et al., 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Early Embryo (2Ep cell)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2"/>
                        </a:rPr>
                        <a:t>http://doi.org/10.1016/j.devcel.2016.07.025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Single cell RNA-seq of hand dissected embryo. Accessed from 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tintori.bio.unc.edu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Illumina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0004"/>
                  </a:ext>
                </a:extLst>
              </a:tr>
              <a:tr h="1354884">
                <a:tc>
                  <a:txBody>
                    <a:bodyPr/>
                    <a:lstStyle/>
                    <a:p>
                      <a:r>
                        <a:rPr lang="en-US" dirty="0" err="1"/>
                        <a:t>Hashimshony</a:t>
                      </a:r>
                      <a:r>
                        <a:rPr lang="en-US" dirty="0"/>
                        <a:t> et al.,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3"/>
                        </a:rPr>
                        <a:t>http://doi.org/10.1038/nature13996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Supplementary Table 4. Endoderm gene set from Single cell RNA-seq of cultured dissociated embryos.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Illumina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332005"/>
                  </a:ext>
                </a:extLst>
              </a:tr>
              <a:tr h="919386">
                <a:tc>
                  <a:txBody>
                    <a:bodyPr/>
                    <a:lstStyle/>
                    <a:p>
                      <a:r>
                        <a:rPr lang="en-US" dirty="0"/>
                        <a:t>Pauli et al., 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4"/>
                        </a:rPr>
                        <a:t>http://doi.org/10.1242/dev.02185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Supplementary Table 1. Microarray of ges-1P::PAB-1 pulldown in L4 worms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83035"/>
                  </a:ext>
                </a:extLst>
              </a:tr>
              <a:tr h="1064551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 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http://doi.org/10.1101/gr.114595.110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FACS Sorted ELT-2::GFP worms. https://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www.vanderbilt.edu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wormdoc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wormmap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406684"/>
                  </a:ext>
                </a:extLst>
              </a:tr>
              <a:tr h="1064551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hlinkClick r:id="rId5"/>
                        </a:rPr>
                        <a:t>http://doi.org/10.1101/gr.114595.110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FACS Sorted ELT-2::GFP worms. https://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www.vanderbilt.edu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wormdoc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/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wormmap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Microarray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174832"/>
                  </a:ext>
                </a:extLst>
              </a:tr>
            </a:tbl>
          </a:graphicData>
        </a:graphic>
      </p:graphicFrame>
      <p:sp>
        <p:nvSpPr>
          <p:cNvPr id="8" name="Title 1">
            <a:extLst>
              <a:ext uri="{FF2B5EF4-FFF2-40B4-BE49-F238E27FC236}">
                <a16:creationId xmlns:a16="http://schemas.microsoft.com/office/drawing/2014/main" id="{99AABF4E-9C50-D94F-AFD6-BB0C5E5412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Datasets</a:t>
            </a:r>
          </a:p>
        </p:txBody>
      </p:sp>
    </p:spTree>
    <p:extLst>
      <p:ext uri="{BB962C8B-B14F-4D97-AF65-F5344CB8AC3E}">
        <p14:creationId xmlns:p14="http://schemas.microsoft.com/office/powerpoint/2010/main" val="2482451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B558655F-E2DC-1A4C-9A61-6D9BACE2148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77451377"/>
              </p:ext>
            </p:extLst>
          </p:nvPr>
        </p:nvGraphicFramePr>
        <p:xfrm>
          <a:off x="215030" y="989557"/>
          <a:ext cx="11659644" cy="55342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428">
                  <a:extLst>
                    <a:ext uri="{9D8B030D-6E8A-4147-A177-3AD203B41FA5}">
                      <a16:colId xmlns:a16="http://schemas.microsoft.com/office/drawing/2014/main" val="513161302"/>
                    </a:ext>
                  </a:extLst>
                </a:gridCol>
                <a:gridCol w="1634817">
                  <a:extLst>
                    <a:ext uri="{9D8B030D-6E8A-4147-A177-3AD203B41FA5}">
                      <a16:colId xmlns:a16="http://schemas.microsoft.com/office/drawing/2014/main" val="4149050482"/>
                    </a:ext>
                  </a:extLst>
                </a:gridCol>
                <a:gridCol w="5054002">
                  <a:extLst>
                    <a:ext uri="{9D8B030D-6E8A-4147-A177-3AD203B41FA5}">
                      <a16:colId xmlns:a16="http://schemas.microsoft.com/office/drawing/2014/main" val="3066280681"/>
                    </a:ext>
                  </a:extLst>
                </a:gridCol>
                <a:gridCol w="3319397">
                  <a:extLst>
                    <a:ext uri="{9D8B030D-6E8A-4147-A177-3AD203B41FA5}">
                      <a16:colId xmlns:a16="http://schemas.microsoft.com/office/drawing/2014/main" val="222353023"/>
                    </a:ext>
                  </a:extLst>
                </a:gridCol>
              </a:tblGrid>
              <a:tr h="327294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Published Filtering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465490"/>
                  </a:ext>
                </a:extLst>
              </a:tr>
              <a:tr h="572765">
                <a:tc>
                  <a:txBody>
                    <a:bodyPr/>
                    <a:lstStyle/>
                    <a:p>
                      <a:r>
                        <a:rPr lang="en-US" dirty="0" err="1"/>
                        <a:t>Tintori</a:t>
                      </a:r>
                      <a:r>
                        <a:rPr lang="en-US" dirty="0"/>
                        <a:t> et al., 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Early Embryo (2Ep cell)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Log2(Counts per million), log2(Fold Change), adjusted p-value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0004"/>
                  </a:ext>
                </a:extLst>
              </a:tr>
              <a:tr h="679272">
                <a:tc>
                  <a:txBody>
                    <a:bodyPr/>
                    <a:lstStyle/>
                    <a:p>
                      <a:r>
                        <a:rPr lang="en-US" dirty="0" err="1"/>
                        <a:t>Hashimshony</a:t>
                      </a:r>
                      <a:r>
                        <a:rPr lang="en-US" dirty="0"/>
                        <a:t> et al.,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None, a list of “endoderm genes”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“At least two-thirds of its expression in that germ layer”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332005"/>
                  </a:ext>
                </a:extLst>
              </a:tr>
              <a:tr h="572765">
                <a:tc>
                  <a:txBody>
                    <a:bodyPr/>
                    <a:lstStyle/>
                    <a:p>
                      <a:r>
                        <a:rPr lang="en-US" dirty="0"/>
                        <a:t>Pauli et al., 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Percentile rank (Cy5/Cy3 ratios), p-value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Percentile &gt; 0.6, p-value &lt; 0.001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83035"/>
                  </a:ext>
                </a:extLst>
              </a:tr>
              <a:tr h="3209043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 Embryo, 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AveExpr</a:t>
                      </a:r>
                      <a: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the normalized log2 intensity value from the 3 replicate microarrays for that particular cell-type</a:t>
                      </a:r>
                      <a:br>
                        <a:rPr lang="en-US" sz="1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sz="14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 = the t value from the moderated t-test used to determine statistically significant differential expression</a:t>
                      </a:r>
                      <a:br>
                        <a:rPr lang="en-US" sz="1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sz="14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P_Value</a:t>
                      </a:r>
                      <a: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the raw P-value from the t-test</a:t>
                      </a:r>
                      <a:b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sz="14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strike="noStrike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adj_P_Val</a:t>
                      </a:r>
                      <a: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= the False Discovery Rate used to correct for multiple testing</a:t>
                      </a:r>
                      <a:br>
                        <a:rPr lang="en-US" sz="1400" b="0" i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sz="1400" b="0" u="none" strike="noStrike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sz="1400" b="0" u="none" strike="noStrik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FC = the linear fold change of the expression value for that gene vs. the expression value in the reference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2x,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406684"/>
                  </a:ext>
                </a:extLst>
              </a:tr>
            </a:tbl>
          </a:graphicData>
        </a:graphic>
      </p:graphicFrame>
      <p:sp>
        <p:nvSpPr>
          <p:cNvPr id="5" name="Title 1">
            <a:extLst>
              <a:ext uri="{FF2B5EF4-FFF2-40B4-BE49-F238E27FC236}">
                <a16:creationId xmlns:a16="http://schemas.microsoft.com/office/drawing/2014/main" id="{44439B5D-E608-904A-9947-3A9EE4E32C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/>
              <a:t>Published Data Parameters</a:t>
            </a:r>
          </a:p>
        </p:txBody>
      </p:sp>
    </p:spTree>
    <p:extLst>
      <p:ext uri="{BB962C8B-B14F-4D97-AF65-F5344CB8AC3E}">
        <p14:creationId xmlns:p14="http://schemas.microsoft.com/office/powerpoint/2010/main" val="39653887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19D7C-CDF0-5E4E-A296-16AD94E4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1</a:t>
            </a:r>
          </a:p>
        </p:txBody>
      </p:sp>
      <p:graphicFrame>
        <p:nvGraphicFramePr>
          <p:cNvPr id="6" name="Table 4">
            <a:extLst>
              <a:ext uri="{FF2B5EF4-FFF2-40B4-BE49-F238E27FC236}">
                <a16:creationId xmlns:a16="http://schemas.microsoft.com/office/drawing/2014/main" id="{1C03DFD8-6542-C74E-ADCE-B55AAE84867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1372010"/>
              </p:ext>
            </p:extLst>
          </p:nvPr>
        </p:nvGraphicFramePr>
        <p:xfrm>
          <a:off x="2657604" y="1690688"/>
          <a:ext cx="6876791" cy="49895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67561">
                  <a:extLst>
                    <a:ext uri="{9D8B030D-6E8A-4147-A177-3AD203B41FA5}">
                      <a16:colId xmlns:a16="http://schemas.microsoft.com/office/drawing/2014/main" val="513161302"/>
                    </a:ext>
                  </a:extLst>
                </a:gridCol>
                <a:gridCol w="890630">
                  <a:extLst>
                    <a:ext uri="{9D8B030D-6E8A-4147-A177-3AD203B41FA5}">
                      <a16:colId xmlns:a16="http://schemas.microsoft.com/office/drawing/2014/main" val="4149050482"/>
                    </a:ext>
                  </a:extLst>
                </a:gridCol>
                <a:gridCol w="2459300">
                  <a:extLst>
                    <a:ext uri="{9D8B030D-6E8A-4147-A177-3AD203B41FA5}">
                      <a16:colId xmlns:a16="http://schemas.microsoft.com/office/drawing/2014/main" val="3066280681"/>
                    </a:ext>
                  </a:extLst>
                </a:gridCol>
                <a:gridCol w="2459300">
                  <a:extLst>
                    <a:ext uri="{9D8B030D-6E8A-4147-A177-3AD203B41FA5}">
                      <a16:colId xmlns:a16="http://schemas.microsoft.com/office/drawing/2014/main" val="4177563256"/>
                    </a:ext>
                  </a:extLst>
                </a:gridCol>
              </a:tblGrid>
              <a:tr h="276766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genes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465490"/>
                  </a:ext>
                </a:extLst>
              </a:tr>
              <a:tr h="1107062">
                <a:tc>
                  <a:txBody>
                    <a:bodyPr/>
                    <a:lstStyle/>
                    <a:p>
                      <a:r>
                        <a:rPr lang="en-US" dirty="0" err="1"/>
                        <a:t>Tintori</a:t>
                      </a:r>
                      <a:r>
                        <a:rPr lang="en-US" dirty="0"/>
                        <a:t> et al., 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Early Embryo (2Ep cell)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Log2(FC) &gt; 1,</a:t>
                      </a:r>
                    </a:p>
                    <a:p>
                      <a:r>
                        <a:rPr lang="en-US" dirty="0"/>
                        <a:t>p adj &lt; 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610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0004"/>
                  </a:ext>
                </a:extLst>
              </a:tr>
              <a:tr h="899488">
                <a:tc>
                  <a:txBody>
                    <a:bodyPr/>
                    <a:lstStyle/>
                    <a:p>
                      <a:r>
                        <a:rPr lang="en-US" dirty="0" err="1"/>
                        <a:t>Hashimshony</a:t>
                      </a:r>
                      <a:r>
                        <a:rPr lang="en-US" dirty="0"/>
                        <a:t> et al.,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 in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332005"/>
                  </a:ext>
                </a:extLst>
              </a:tr>
              <a:tr h="691914">
                <a:tc>
                  <a:txBody>
                    <a:bodyPr/>
                    <a:lstStyle/>
                    <a:p>
                      <a:r>
                        <a:rPr lang="en-US" dirty="0"/>
                        <a:t>Pauli et al., 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Percentile &gt; 0.6, p-value &lt; 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83035"/>
                  </a:ext>
                </a:extLst>
              </a:tr>
              <a:tr h="691914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 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2x,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880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406684"/>
                  </a:ext>
                </a:extLst>
              </a:tr>
              <a:tr h="691914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2x,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940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174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5234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8B68B9-98D5-704C-B92B-FBE5B4F136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1: </a:t>
            </a:r>
            <a:r>
              <a:rPr lang="en-US" dirty="0" err="1"/>
              <a:t>smFISH</a:t>
            </a:r>
            <a:r>
              <a:rPr lang="en-US" dirty="0"/>
              <a:t> Genes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932BA53-F8B1-8745-83AC-7570FA79F2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0550" y="1917700"/>
            <a:ext cx="11010900" cy="302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3021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B61F-7C8C-5542-8FFF-2E2D2F7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1 downstream analysis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F0B69E-1D79-CB4F-8F48-DC9068044487}"/>
              </a:ext>
            </a:extLst>
          </p:cNvPr>
          <p:cNvSpPr/>
          <p:nvPr/>
        </p:nvSpPr>
        <p:spPr>
          <a:xfrm>
            <a:off x="1204450" y="1913281"/>
            <a:ext cx="2868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Time-resolved RNA heatmap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E8C7B-A7CF-8B4F-A7BF-AA54FDB60531}"/>
              </a:ext>
            </a:extLst>
          </p:cNvPr>
          <p:cNvSpPr/>
          <p:nvPr/>
        </p:nvSpPr>
        <p:spPr>
          <a:xfrm>
            <a:off x="7488534" y="1861292"/>
            <a:ext cx="255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ELT-2 binding mosaic plot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0BB5E0CB-A9B1-CD41-B924-1E718E9FBE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282613"/>
            <a:ext cx="6977252" cy="440986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7EF273E-7F98-A247-83B0-2F25AFF2EB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5520" y="2401227"/>
            <a:ext cx="5246479" cy="442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8338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3B6AA-9D95-4A4E-B33C-DC1F08FEE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2</a:t>
            </a:r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080EAD0E-3F99-FF4F-AA56-FD1631AC058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36081828"/>
              </p:ext>
            </p:extLst>
          </p:nvPr>
        </p:nvGraphicFramePr>
        <p:xfrm>
          <a:off x="1803747" y="1803748"/>
          <a:ext cx="7903922" cy="475716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27014">
                  <a:extLst>
                    <a:ext uri="{9D8B030D-6E8A-4147-A177-3AD203B41FA5}">
                      <a16:colId xmlns:a16="http://schemas.microsoft.com/office/drawing/2014/main" val="513161302"/>
                    </a:ext>
                  </a:extLst>
                </a:gridCol>
                <a:gridCol w="1023656">
                  <a:extLst>
                    <a:ext uri="{9D8B030D-6E8A-4147-A177-3AD203B41FA5}">
                      <a16:colId xmlns:a16="http://schemas.microsoft.com/office/drawing/2014/main" val="4149050482"/>
                    </a:ext>
                  </a:extLst>
                </a:gridCol>
                <a:gridCol w="2826626">
                  <a:extLst>
                    <a:ext uri="{9D8B030D-6E8A-4147-A177-3AD203B41FA5}">
                      <a16:colId xmlns:a16="http://schemas.microsoft.com/office/drawing/2014/main" val="3066280681"/>
                    </a:ext>
                  </a:extLst>
                </a:gridCol>
                <a:gridCol w="2826626">
                  <a:extLst>
                    <a:ext uri="{9D8B030D-6E8A-4147-A177-3AD203B41FA5}">
                      <a16:colId xmlns:a16="http://schemas.microsoft.com/office/drawing/2014/main" val="641291352"/>
                    </a:ext>
                  </a:extLst>
                </a:gridCol>
              </a:tblGrid>
              <a:tr h="297722">
                <a:tc>
                  <a:txBody>
                    <a:bodyPr/>
                    <a:lstStyle/>
                    <a:p>
                      <a:r>
                        <a:rPr lang="en-US" dirty="0"/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Stage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Filtering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Number of genes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1465490"/>
                  </a:ext>
                </a:extLst>
              </a:tr>
              <a:tr h="1190889">
                <a:tc>
                  <a:txBody>
                    <a:bodyPr/>
                    <a:lstStyle/>
                    <a:p>
                      <a:r>
                        <a:rPr lang="en-US" dirty="0" err="1"/>
                        <a:t>Tintori</a:t>
                      </a:r>
                      <a:r>
                        <a:rPr lang="en-US" dirty="0"/>
                        <a:t> et al., 2016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Early Embryo (2Ep cell)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Log2(FC) &gt; 5,</a:t>
                      </a:r>
                    </a:p>
                    <a:p>
                      <a:r>
                        <a:rPr lang="en-US" dirty="0"/>
                        <a:t>p adj &lt; 0.05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5040004"/>
                  </a:ext>
                </a:extLst>
              </a:tr>
              <a:tr h="967597">
                <a:tc>
                  <a:txBody>
                    <a:bodyPr/>
                    <a:lstStyle/>
                    <a:p>
                      <a:r>
                        <a:rPr lang="en-US" dirty="0" err="1"/>
                        <a:t>Hashimshony</a:t>
                      </a:r>
                      <a:r>
                        <a:rPr lang="en-US" dirty="0"/>
                        <a:t> et al., 2015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Present in list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1332005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Pauli et al., 2006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Percentile &gt; 0.8, p-value &lt; 0.001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1341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13383035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Late Embryo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54406684"/>
                  </a:ext>
                </a:extLst>
              </a:tr>
              <a:tr h="744306">
                <a:tc>
                  <a:txBody>
                    <a:bodyPr/>
                    <a:lstStyle/>
                    <a:p>
                      <a:r>
                        <a:rPr lang="en-US" dirty="0"/>
                        <a:t>Spencer et al., 2010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0" i="0" u="none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Fold Change 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&gt;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5x, FDR </a:t>
                      </a:r>
                      <a:r>
                        <a:rPr lang="en-US" sz="1800" b="0" i="0" u="sng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&lt;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5%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217483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160687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40965-030A-3E4E-A0BA-E62F07BA5E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2: </a:t>
            </a:r>
            <a:r>
              <a:rPr lang="en-US" dirty="0" err="1"/>
              <a:t>smFISH</a:t>
            </a:r>
            <a:r>
              <a:rPr lang="en-US" dirty="0"/>
              <a:t> Genes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4A82E99-09B6-CA49-BA33-D99A0E8F27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150" y="1835150"/>
            <a:ext cx="11061700" cy="31877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A85675D-71CE-524D-8723-1A9C58AC41A0}"/>
              </a:ext>
            </a:extLst>
          </p:cNvPr>
          <p:cNvSpPr txBox="1"/>
          <p:nvPr/>
        </p:nvSpPr>
        <p:spPr>
          <a:xfrm>
            <a:off x="4554809" y="5361140"/>
            <a:ext cx="387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Filtering 2 removes aat-6, pgp-1, M88.4</a:t>
            </a:r>
          </a:p>
        </p:txBody>
      </p:sp>
    </p:spTree>
    <p:extLst>
      <p:ext uri="{BB962C8B-B14F-4D97-AF65-F5344CB8AC3E}">
        <p14:creationId xmlns:p14="http://schemas.microsoft.com/office/powerpoint/2010/main" val="2012459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5B61F-7C8C-5542-8FFF-2E2D2F7BA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Filtering 2 downstream analysis 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7F0B69E-1D79-CB4F-8F48-DC9068044487}"/>
              </a:ext>
            </a:extLst>
          </p:cNvPr>
          <p:cNvSpPr/>
          <p:nvPr/>
        </p:nvSpPr>
        <p:spPr>
          <a:xfrm>
            <a:off x="1204450" y="1913281"/>
            <a:ext cx="286873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Time-resolved RNA heatmap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2AE8C7B-A7CF-8B4F-A7BF-AA54FDB60531}"/>
              </a:ext>
            </a:extLst>
          </p:cNvPr>
          <p:cNvSpPr/>
          <p:nvPr/>
        </p:nvSpPr>
        <p:spPr>
          <a:xfrm>
            <a:off x="7488534" y="1861292"/>
            <a:ext cx="25510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ELT-2 binding mosaic plot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EE148387-3A62-EE41-ADAF-24E4D8BB67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05206"/>
            <a:ext cx="6823029" cy="435279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F0C12AE-164B-9E4A-8377-73AB24C162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42789" y="2381436"/>
            <a:ext cx="5349211" cy="4476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88697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5681</TotalTime>
  <Words>1044</Words>
  <Application>Microsoft Macintosh PowerPoint</Application>
  <PresentationFormat>Widescreen</PresentationFormat>
  <Paragraphs>183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King and Williams et al., Figure 3. Intestine expression filtering</vt:lpstr>
      <vt:lpstr>Datasets</vt:lpstr>
      <vt:lpstr>Published Data Parameters</vt:lpstr>
      <vt:lpstr>Filtering 1</vt:lpstr>
      <vt:lpstr>Filtering 1: smFISH Genes</vt:lpstr>
      <vt:lpstr>Filtering 1 downstream analysis </vt:lpstr>
      <vt:lpstr>Filtering 2</vt:lpstr>
      <vt:lpstr>Filtering 2: smFISH Genes</vt:lpstr>
      <vt:lpstr>Filtering 2 downstream analysis </vt:lpstr>
      <vt:lpstr>Filtering 3</vt:lpstr>
      <vt:lpstr>Filtering 3: smFISH Genes</vt:lpstr>
      <vt:lpstr>Filtering 3 downstream analysis </vt:lpstr>
      <vt:lpstr>210610: Changes to genes included in analysis</vt:lpstr>
      <vt:lpstr>Exploration of Time-resolved RNA data</vt:lpstr>
      <vt:lpstr>Time resolved RNA: A majority of genes have a variance less than 2</vt:lpstr>
      <vt:lpstr>Distribution of log transformed expression values for genes with highest 95% variance in all samples</vt:lpstr>
      <vt:lpstr>210610 Data output</vt:lpstr>
      <vt:lpstr>210610 Next steps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King and Williams et al., Figure 3. Intestine expression filtering</dc:title>
  <dc:creator>Williams,Robert</dc:creator>
  <cp:lastModifiedBy>Williams,Robert</cp:lastModifiedBy>
  <cp:revision>20</cp:revision>
  <dcterms:created xsi:type="dcterms:W3CDTF">2021-06-10T19:50:22Z</dcterms:created>
  <dcterms:modified xsi:type="dcterms:W3CDTF">2021-06-14T18:32:21Z</dcterms:modified>
</cp:coreProperties>
</file>